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70" r:id="rId3"/>
    <p:sldId id="272" r:id="rId4"/>
    <p:sldId id="273" r:id="rId5"/>
    <p:sldId id="284" r:id="rId6"/>
    <p:sldId id="285" r:id="rId7"/>
    <p:sldId id="286" r:id="rId8"/>
    <p:sldId id="287" r:id="rId9"/>
    <p:sldId id="288" r:id="rId10"/>
    <p:sldId id="289" r:id="rId11"/>
    <p:sldId id="292" r:id="rId12"/>
    <p:sldId id="293" r:id="rId13"/>
    <p:sldId id="294" r:id="rId14"/>
    <p:sldId id="295" r:id="rId15"/>
  </p:sldIdLst>
  <p:sldSz cx="20574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0" d="100"/>
          <a:sy n="60" d="100"/>
        </p:scale>
        <p:origin x="126" y="10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B4E5C0-218F-7621-730F-33854FCA55E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586AFD8-596D-F82A-B3B4-BDD410F6928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961AA74-3A80-1C9E-65EB-4BC11B1E00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5DA7A-F135-4984-938A-584ECD9F0039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356B03-CB7C-17C5-3776-D9EBA25F8E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9F15C3-C73D-4F7F-4078-374ACE64C4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FA968-693F-4137-83AF-277070B226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00990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212FEC-8E45-D7D1-D5BF-DB0DFF8A13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E076DB4-43F0-BA1F-E23A-6348251EF14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CED231-79DC-8DB2-EE4B-9BB86DB09A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5DA7A-F135-4984-938A-584ECD9F0039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8060ED4-A3FB-D867-D50A-3E9D6CFDDD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4C6BEE-6236-12C5-87FE-5A93595C3E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FA968-693F-4137-83AF-277070B226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78463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4135098-57E7-090A-627B-91F10519575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4DFC465-D6A8-03EE-6208-4C5FD38F91A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810922-78EF-E8EA-7A23-022F80D30C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5DA7A-F135-4984-938A-584ECD9F0039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7E25B9-58AA-0D2F-1B1C-562130B746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89008F-FE2F-9169-9B24-D67CB88377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FA968-693F-4137-83AF-277070B226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112581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/>
          <p:cNvSpPr>
            <a:spLocks noGrp="1"/>
          </p:cNvSpPr>
          <p:nvPr>
            <p:ph type="pic" idx="1"/>
          </p:nvPr>
        </p:nvSpPr>
        <p:spPr>
          <a:xfrm>
            <a:off x="0" y="0"/>
            <a:ext cx="10287000" cy="6858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2"/>
          </p:nvPr>
        </p:nvSpPr>
        <p:spPr>
          <a:xfrm>
            <a:off x="10287000" y="0"/>
            <a:ext cx="10287000" cy="6858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71750" y="1122363"/>
            <a:ext cx="154305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71750" y="3602038"/>
            <a:ext cx="15430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358664EB-5647-7624-26C4-392AA25B32C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1A684930-9F82-CADB-9F2B-42F64436395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377E0F18-FADD-346E-CE85-C3284C8D91B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84E33F-CC22-47AA-835E-041BA9FB19C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9285897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CE7D6FDF-FD4D-7F00-BFEA-4703378CD9D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52EB7D85-4EB1-AC92-824C-7D901BBB486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F2943FE8-B806-5388-AD69-2DF461B731A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023E86-5952-4A5E-8CFF-E4C2D95891C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5320593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3350" y="1709738"/>
            <a:ext cx="1774507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03350" y="4589463"/>
            <a:ext cx="17745075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C23EFD3E-66BD-01BC-7917-F0CC8226895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56E57332-51C3-47F7-B531-3B664F5E892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990DD3B5-7280-D7B3-F86D-2FCB274AC96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B42D66-C1BD-4001-A1EC-56578DC70FF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7668303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8700" y="1600200"/>
            <a:ext cx="9182100" cy="452596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363200" y="1600200"/>
            <a:ext cx="9182100" cy="452596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5180799-9BBD-8A11-60E9-3A9CFC08F36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36A9B23-3845-CC29-61AC-19E11FAD275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79AE9C2-AAC3-33E3-5CA6-B8BE7629525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B06216-9603-4A9A-BDD4-8D8D905A50D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5531532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17638" y="365125"/>
            <a:ext cx="17745075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7638" y="1681163"/>
            <a:ext cx="8702675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17638" y="2505075"/>
            <a:ext cx="8702675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0415588" y="1681163"/>
            <a:ext cx="8747125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0415588" y="2505075"/>
            <a:ext cx="8747125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A36C15DE-19A3-8E09-9052-875879D78F7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41BFE707-1C52-2833-D158-CE215E8050F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3F3691FA-C3C1-F035-6DF0-A65B8932D3A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44E780-6F7A-4EAA-8219-793D8DF069A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6098649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42444487-9E32-5904-CA4F-41EA6A4D0F6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2277747C-B359-30E6-90E4-1E341532723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87F5A5F5-A8D7-8576-7EDA-76EAFC81FE1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F28288-9F6E-45AD-B719-ACBDDB95C49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8111041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A6A97C81-109C-D97D-E685-6F5BCE221BB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1B37F3C3-EB9D-98E5-127A-954705A7DB6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6ED47600-8E0F-EE39-5F08-86ACF1E9455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C322B2-6DBC-40EC-8D60-9966FE2292E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86600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E1D528-E673-5147-A060-083FB192BC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4338A5-623F-FA77-9834-A7EB6D4A2B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94343E7-3B41-3F98-69AE-3261AE319F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5DA7A-F135-4984-938A-584ECD9F0039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48B4C1-32FD-A5D4-BF33-ACDD214DC8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22F2B1-081C-AAC0-E0B1-6E3AF0D537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FA968-693F-4137-83AF-277070B226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722653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17638" y="457200"/>
            <a:ext cx="6635750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747125" y="987425"/>
            <a:ext cx="10415588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17638" y="2057400"/>
            <a:ext cx="6635750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520D085-8056-3E37-B84B-1A76C899A01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F1E24E8-A50B-EDC6-FBEE-101A121188D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0D5EA21-C722-CC9B-FD78-09891F62EE6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8CE3ED-D521-48A6-ABDB-D1683E8C1A7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4567793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17638" y="457200"/>
            <a:ext cx="6635750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747125" y="987425"/>
            <a:ext cx="10415588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17638" y="2057400"/>
            <a:ext cx="6635750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B573330-0CB7-133F-98B2-27AADF299C1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A6160F1-C452-3702-3AE8-998960785AE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B9F857A-0859-ECE6-C809-FFF713C3656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D26006-48A3-481E-85AE-2B3999E020E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5886726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20F43B72-6BAF-0D9B-416F-E4564A3B320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D8B4861E-9B2C-24AF-B243-E9DD9265B76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CF7791F8-2329-D602-FCFB-AB9D810A970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48D89E-1E0F-4475-9359-D2456EA2574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4359063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4916150" y="274638"/>
            <a:ext cx="46291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8700" y="274638"/>
            <a:ext cx="13735050" cy="5851525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EB68F3A0-5D50-16DA-B2DA-AD55BE3C6C3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39EE76BC-E836-FF2C-DB3C-9B3EB2FFA93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888A5418-2D49-DB77-5297-A7B35E38FAC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26922E-C434-484F-A80A-16C61BACD71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543273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96E39A-F4A4-FC19-7223-8FF9E42A6A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21C6840-7C8A-8F14-BD20-7E8D0E764B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A339167-1A44-E845-8D99-5A02C10FC5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5DA7A-F135-4984-938A-584ECD9F0039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DE8469-2BBE-449B-FEA9-B2558689B4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3381C0-473B-6F69-F80A-8E28ADCAC5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FA968-693F-4137-83AF-277070B226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60488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AC60B2-47DB-D68B-9C8A-869466590F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591016-975C-EFB8-A2B6-1388C263CE9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799788C-188B-1881-5F58-284D0AAC480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66E75D3-00F7-8CD2-D6A8-55EF5DF1AD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5DA7A-F135-4984-938A-584ECD9F0039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93A6996-D6B8-37EF-400B-B4EED3EF09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106EFB9-B075-7330-A011-40FBD7FC78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FA968-693F-4137-83AF-277070B226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65242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91420A-0827-C35E-68E2-B124D288B8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26EF2C8-932F-F4D4-4E1E-4A94E5BE42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4944C48-65F1-014C-3E89-6E8E00AB048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725DE04-1227-B5D8-8EF4-7D9511C1DD5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F3438E0-16E4-597F-5FC9-DD4F2203D06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50BB782-4950-55DA-46D4-F272D3AFCC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5DA7A-F135-4984-938A-584ECD9F0039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F4AD884-751E-6F7E-0360-FDB84CCACD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6A41E3B-D983-51FC-D595-CDE051043D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FA968-693F-4137-83AF-277070B226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86840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9F2F98-F6EA-53F3-A45D-AD2A791BDB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DEDE8A8-6A93-C728-6914-9AFE4D0A9D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5DA7A-F135-4984-938A-584ECD9F0039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724B302-2696-94B8-4F77-D2F2C5ABA6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7999C56-BFB2-C419-DEAC-5476665F55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FA968-693F-4137-83AF-277070B226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29909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1754FBE-C10C-7481-E169-C6DFAEA032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5DA7A-F135-4984-938A-584ECD9F0039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21E14FB-5C40-885F-6F52-651679D746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67647EC-BF68-6BAE-8074-D89DDA0AA3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FA968-693F-4137-83AF-277070B226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87374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C2D744-B46C-BE0B-BAF4-03A13E953D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E0A3EA-EB4E-1F36-2819-6223B12245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5ADF3F1-D760-D6CD-054C-9B0FBDE710B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59B6873-4F56-C412-BF7B-D2911CBA6B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5DA7A-F135-4984-938A-584ECD9F0039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C166BDE-7D05-6DEA-2FDB-B77013FA67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E180A42-BAFE-469F-06B5-66BF3DDE5B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FA968-693F-4137-83AF-277070B226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16751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5E1E5E-E5F6-9828-5A22-E7BE6168B8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31EA473-2B46-A183-E36F-0B50E5114A5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6623B5A-3014-B796-BBDE-ADB48C97316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35A4DB0-F0D9-4519-4661-C1F5DB123B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5DA7A-F135-4984-938A-584ECD9F0039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BC72235-8453-1F24-67DC-424BE53113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B499D1A-1303-5695-5AB0-7B04F497A8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FA968-693F-4137-83AF-277070B226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67978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171E2A1-C85D-0AFA-CB57-A0DC0875AA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B2099CC-1672-EAFA-1E85-D62DB22190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86C5F67-5E71-3571-9B6E-B6F0447239E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A25DA7A-F135-4984-938A-584ECD9F0039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A15882-E6F3-E740-F266-3384DA58692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E7C406-BC7A-03A5-B1C8-62F76BC93A1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ABFA968-693F-4137-83AF-277070B226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3855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2C729576-8924-5B7B-982C-3B6A6846E9E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028700" y="274638"/>
            <a:ext cx="18516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F045AF77-088A-765A-9BE5-81BDF342188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028700" y="1600200"/>
            <a:ext cx="18516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73634D64-A79A-56E8-B60F-3EE0C06DD29B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28700" y="6245225"/>
            <a:ext cx="4800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D7ED97A1-8880-48CE-6F7F-E38E4CB315CE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7029450" y="6245225"/>
            <a:ext cx="65151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EEB47002-84CA-952F-5D87-4B639AC201EB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4744700" y="6245225"/>
            <a:ext cx="4800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smtClean="0"/>
            </a:lvl1pPr>
          </a:lstStyle>
          <a:p>
            <a:pPr>
              <a:defRPr/>
            </a:pPr>
            <a:fld id="{A9B947EC-5153-414B-872E-921CBCB3810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625739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5">
            <a:extLst>
              <a:ext uri="{FF2B5EF4-FFF2-40B4-BE49-F238E27FC236}">
                <a16:creationId xmlns:a16="http://schemas.microsoft.com/office/drawing/2014/main" id="{95750276-9C0A-F2A8-0C61-875484F9B995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0" y="2063611"/>
            <a:ext cx="10210800" cy="4718189"/>
          </a:xfrm>
        </p:spPr>
        <p:txBody>
          <a:bodyPr/>
          <a:lstStyle/>
          <a:p>
            <a:pPr algn="ctr" eaLnBrk="1" hangingPunct="1">
              <a:buFontTx/>
              <a:buNone/>
            </a:pPr>
            <a:endParaRPr lang="en-US" altLang="en-US" sz="2800" dirty="0"/>
          </a:p>
          <a:p>
            <a:pPr algn="ctr" eaLnBrk="1" hangingPunct="1">
              <a:buFontTx/>
              <a:buNone/>
            </a:pPr>
            <a:r>
              <a:rPr lang="en-US" altLang="en-US" sz="4000" dirty="0">
                <a:solidFill>
                  <a:schemeClr val="bg1"/>
                </a:solidFill>
              </a:rPr>
              <a:t>{Case Description}</a:t>
            </a:r>
          </a:p>
          <a:p>
            <a:pPr algn="ctr" eaLnBrk="1" hangingPunct="1">
              <a:buFontTx/>
              <a:buNone/>
            </a:pPr>
            <a:endParaRPr lang="en-US" altLang="en-US" sz="4000" dirty="0">
              <a:solidFill>
                <a:schemeClr val="bg1"/>
              </a:solidFill>
            </a:endParaRPr>
          </a:p>
          <a:p>
            <a:pPr algn="ctr" eaLnBrk="1" hangingPunct="1">
              <a:buFontTx/>
              <a:buNone/>
            </a:pPr>
            <a:r>
              <a:rPr lang="en-US" altLang="en-US" sz="4000" dirty="0">
                <a:solidFill>
                  <a:schemeClr val="bg1"/>
                </a:solidFill>
              </a:rPr>
              <a:t> Member # { }</a:t>
            </a:r>
          </a:p>
        </p:txBody>
      </p:sp>
      <p:sp>
        <p:nvSpPr>
          <p:cNvPr id="3075" name="Rectangle 6">
            <a:extLst>
              <a:ext uri="{FF2B5EF4-FFF2-40B4-BE49-F238E27FC236}">
                <a16:creationId xmlns:a16="http://schemas.microsoft.com/office/drawing/2014/main" id="{2F13F815-396E-58A8-60D2-953804C7FA75}"/>
              </a:ext>
            </a:extLst>
          </p:cNvPr>
          <p:cNvSpPr>
            <a:spLocks noGrp="1" noChangeArrowheads="1"/>
          </p:cNvSpPr>
          <p:nvPr>
            <p:ph type="body" sz="half" idx="2"/>
          </p:nvPr>
        </p:nvSpPr>
        <p:spPr>
          <a:xfrm>
            <a:off x="10782300" y="1905000"/>
            <a:ext cx="9182100" cy="4525963"/>
          </a:xfrm>
        </p:spPr>
        <p:txBody>
          <a:bodyPr/>
          <a:lstStyle/>
          <a:p>
            <a:pPr eaLnBrk="1" hangingPunct="1"/>
            <a:r>
              <a:rPr lang="en-US" altLang="en-US" sz="4000" dirty="0">
                <a:solidFill>
                  <a:schemeClr val="bg1"/>
                </a:solidFill>
              </a:rPr>
              <a:t>{List treatment and tooth numbers}</a:t>
            </a:r>
          </a:p>
        </p:txBody>
      </p:sp>
      <p:sp>
        <p:nvSpPr>
          <p:cNvPr id="3076" name="Rectangle 10">
            <a:extLst>
              <a:ext uri="{FF2B5EF4-FFF2-40B4-BE49-F238E27FC236}">
                <a16:creationId xmlns:a16="http://schemas.microsoft.com/office/drawing/2014/main" id="{FBBF48BA-E7FE-7A51-B74A-D687E3C02C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571538" y="914400"/>
            <a:ext cx="3573462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Treatment List:</a:t>
            </a:r>
          </a:p>
        </p:txBody>
      </p:sp>
      <p:sp>
        <p:nvSpPr>
          <p:cNvPr id="3077" name="Rectangle 12">
            <a:extLst>
              <a:ext uri="{FF2B5EF4-FFF2-40B4-BE49-F238E27FC236}">
                <a16:creationId xmlns:a16="http://schemas.microsoft.com/office/drawing/2014/main" id="{3A2FDFAA-176F-ED0C-F0EC-AF905AFD17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06800" y="1355725"/>
            <a:ext cx="3644232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Case Type:   </a:t>
            </a:r>
          </a:p>
        </p:txBody>
      </p:sp>
      <p:sp>
        <p:nvSpPr>
          <p:cNvPr id="3078" name="Line 13">
            <a:extLst>
              <a:ext uri="{FF2B5EF4-FFF2-40B4-BE49-F238E27FC236}">
                <a16:creationId xmlns:a16="http://schemas.microsoft.com/office/drawing/2014/main" id="{4C0739DD-6EF5-6921-BCE5-3EEB0C5787A6}"/>
              </a:ext>
            </a:extLst>
          </p:cNvPr>
          <p:cNvSpPr>
            <a:spLocks noChangeShapeType="1"/>
          </p:cNvSpPr>
          <p:nvPr/>
        </p:nvSpPr>
        <p:spPr bwMode="auto">
          <a:xfrm>
            <a:off x="10287000" y="533400"/>
            <a:ext cx="0" cy="5943600"/>
          </a:xfrm>
          <a:prstGeom prst="line">
            <a:avLst/>
          </a:prstGeom>
          <a:noFill/>
          <a:ln w="76200">
            <a:solidFill>
              <a:schemeClr val="bg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044D1D3-BAF9-F068-DE87-D7DCDCF2A5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A93CC31E-B65B-EDB9-32A1-CF434D7A1DF8}"/>
              </a:ext>
            </a:extLst>
          </p:cNvPr>
          <p:cNvSpPr txBox="1"/>
          <p:nvPr/>
        </p:nvSpPr>
        <p:spPr>
          <a:xfrm>
            <a:off x="2288005" y="4588042"/>
            <a:ext cx="571099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</a:rPr>
              <a:t>Image 9</a:t>
            </a:r>
          </a:p>
          <a:p>
            <a:pPr algn="ctr"/>
            <a:r>
              <a:rPr lang="en-US" sz="2400" dirty="0">
                <a:solidFill>
                  <a:schemeClr val="bg1"/>
                </a:solidFill>
              </a:rPr>
              <a:t>Pre-op: Retracted Right Lateral View</a:t>
            </a:r>
          </a:p>
          <a:p>
            <a:pPr algn="ctr"/>
            <a:r>
              <a:rPr lang="en-US" sz="2400" dirty="0">
                <a:solidFill>
                  <a:schemeClr val="bg1"/>
                </a:solidFill>
              </a:rPr>
              <a:t>1:1 (1:1.5 for crop sensor)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00E855D-EC79-8A8D-0644-94AAEEFC233A}"/>
              </a:ext>
            </a:extLst>
          </p:cNvPr>
          <p:cNvSpPr txBox="1"/>
          <p:nvPr/>
        </p:nvSpPr>
        <p:spPr>
          <a:xfrm>
            <a:off x="12575005" y="4588041"/>
            <a:ext cx="571099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</a:rPr>
              <a:t>Image 9</a:t>
            </a:r>
          </a:p>
          <a:p>
            <a:pPr algn="ctr"/>
            <a:r>
              <a:rPr lang="en-US" sz="2400" dirty="0">
                <a:solidFill>
                  <a:schemeClr val="bg1"/>
                </a:solidFill>
              </a:rPr>
              <a:t>Post-op: Retracted Right Lateral View</a:t>
            </a:r>
          </a:p>
          <a:p>
            <a:pPr algn="ctr"/>
            <a:r>
              <a:rPr lang="en-US" sz="2400" dirty="0">
                <a:solidFill>
                  <a:schemeClr val="bg1"/>
                </a:solidFill>
              </a:rPr>
              <a:t>1:1 (1:1.5 for crop sensor)</a:t>
            </a:r>
          </a:p>
          <a:p>
            <a:pPr algn="ctr"/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2D80AB42-89CA-066B-0DD6-F96DA983D693}"/>
              </a:ext>
            </a:extLst>
          </p:cNvPr>
          <p:cNvSpPr>
            <a:spLocks noGrp="1"/>
          </p:cNvSpPr>
          <p:nvPr>
            <p:ph type="pic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3E66C731-BD1E-B4EE-CCF5-6CFDF95AA5DE}"/>
              </a:ext>
            </a:extLst>
          </p:cNvPr>
          <p:cNvSpPr>
            <a:spLocks noGrp="1"/>
          </p:cNvSpPr>
          <p:nvPr>
            <p:ph type="pic" idx="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44161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D6450F5-D2A5-64A5-219A-BC6FA63262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EAC4AA9A-20B0-63E1-EBFF-C6D113FA2C6C}"/>
              </a:ext>
            </a:extLst>
          </p:cNvPr>
          <p:cNvSpPr txBox="1"/>
          <p:nvPr/>
        </p:nvSpPr>
        <p:spPr>
          <a:xfrm>
            <a:off x="2288005" y="4588042"/>
            <a:ext cx="571099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</a:rPr>
              <a:t>Image 10</a:t>
            </a:r>
          </a:p>
          <a:p>
            <a:pPr algn="ctr"/>
            <a:r>
              <a:rPr lang="en-US" sz="2400" dirty="0">
                <a:solidFill>
                  <a:schemeClr val="bg1"/>
                </a:solidFill>
              </a:rPr>
              <a:t>Pre-op: Retracted Left Lateral View</a:t>
            </a:r>
          </a:p>
          <a:p>
            <a:pPr algn="ctr"/>
            <a:r>
              <a:rPr lang="en-US" sz="2400" dirty="0">
                <a:solidFill>
                  <a:schemeClr val="bg1"/>
                </a:solidFill>
              </a:rPr>
              <a:t>1:1 (1:1.5 for crop sensor)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3497835-AB65-D667-780A-72C81D1AE5F4}"/>
              </a:ext>
            </a:extLst>
          </p:cNvPr>
          <p:cNvSpPr txBox="1"/>
          <p:nvPr/>
        </p:nvSpPr>
        <p:spPr>
          <a:xfrm>
            <a:off x="12575005" y="4588041"/>
            <a:ext cx="571099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</a:rPr>
              <a:t>Image 10</a:t>
            </a:r>
          </a:p>
          <a:p>
            <a:pPr algn="ctr"/>
            <a:r>
              <a:rPr lang="en-US" sz="2400" dirty="0">
                <a:solidFill>
                  <a:schemeClr val="bg1"/>
                </a:solidFill>
              </a:rPr>
              <a:t>Post-op: Retracted Left Lateral View</a:t>
            </a:r>
          </a:p>
          <a:p>
            <a:pPr algn="ctr"/>
            <a:r>
              <a:rPr lang="en-US" sz="2400" dirty="0">
                <a:solidFill>
                  <a:schemeClr val="bg1"/>
                </a:solidFill>
              </a:rPr>
              <a:t>1:1 (1:1.5 for crop sensor)</a:t>
            </a:r>
          </a:p>
          <a:p>
            <a:pPr algn="ctr"/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882B3F08-F63D-6672-F6D1-F7749C2DC460}"/>
              </a:ext>
            </a:extLst>
          </p:cNvPr>
          <p:cNvSpPr>
            <a:spLocks noGrp="1"/>
          </p:cNvSpPr>
          <p:nvPr>
            <p:ph type="pic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5CC554E7-2571-BE9B-7CF9-17A0FA307300}"/>
              </a:ext>
            </a:extLst>
          </p:cNvPr>
          <p:cNvSpPr>
            <a:spLocks noGrp="1"/>
          </p:cNvSpPr>
          <p:nvPr>
            <p:ph type="pic" idx="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34693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6F72EAA-844F-6500-FF25-2CA36E6DA5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A3774208-6D37-4265-9257-FEF4867A89F8}"/>
              </a:ext>
            </a:extLst>
          </p:cNvPr>
          <p:cNvSpPr txBox="1"/>
          <p:nvPr/>
        </p:nvSpPr>
        <p:spPr>
          <a:xfrm>
            <a:off x="2288005" y="4588041"/>
            <a:ext cx="571099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</a:rPr>
              <a:t>Image 11</a:t>
            </a:r>
          </a:p>
          <a:p>
            <a:pPr algn="ctr"/>
            <a:r>
              <a:rPr lang="en-US" sz="2400" dirty="0">
                <a:solidFill>
                  <a:schemeClr val="bg1"/>
                </a:solidFill>
              </a:rPr>
              <a:t>Pre-op: Retracted Maxillary Occlusal View</a:t>
            </a:r>
          </a:p>
          <a:p>
            <a:pPr algn="ctr"/>
            <a:r>
              <a:rPr lang="en-US" sz="2400" dirty="0">
                <a:solidFill>
                  <a:schemeClr val="bg1"/>
                </a:solidFill>
              </a:rPr>
              <a:t>1:2 (1:3 for crop sensor)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144B80E-C56D-7140-9714-678C79C0688C}"/>
              </a:ext>
            </a:extLst>
          </p:cNvPr>
          <p:cNvSpPr txBox="1"/>
          <p:nvPr/>
        </p:nvSpPr>
        <p:spPr>
          <a:xfrm>
            <a:off x="12517855" y="4588041"/>
            <a:ext cx="582529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</a:rPr>
              <a:t>Image 11</a:t>
            </a:r>
          </a:p>
          <a:p>
            <a:pPr algn="ctr"/>
            <a:r>
              <a:rPr lang="en-US" sz="2400" dirty="0">
                <a:solidFill>
                  <a:schemeClr val="bg1"/>
                </a:solidFill>
              </a:rPr>
              <a:t>Post-op: Retracted Maxillary Occlusal View</a:t>
            </a:r>
          </a:p>
          <a:p>
            <a:pPr algn="ctr"/>
            <a:r>
              <a:rPr lang="en-US" sz="2400" dirty="0">
                <a:solidFill>
                  <a:schemeClr val="bg1"/>
                </a:solidFill>
              </a:rPr>
              <a:t>1:2 (1:3 for crop sensor)</a:t>
            </a:r>
          </a:p>
          <a:p>
            <a:pPr algn="ctr"/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1710FDEC-1DD5-9AE8-5C3C-AC2D150279B7}"/>
              </a:ext>
            </a:extLst>
          </p:cNvPr>
          <p:cNvSpPr>
            <a:spLocks noGrp="1"/>
          </p:cNvSpPr>
          <p:nvPr>
            <p:ph type="pic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E33609C9-F2F7-3CF6-A9B2-4D6806987546}"/>
              </a:ext>
            </a:extLst>
          </p:cNvPr>
          <p:cNvSpPr>
            <a:spLocks noGrp="1"/>
          </p:cNvSpPr>
          <p:nvPr>
            <p:ph type="pic" idx="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173585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67F2153-B515-1E65-D440-12A6AE47EC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39DC6F53-0987-30D0-4F90-9C56458E1116}"/>
              </a:ext>
            </a:extLst>
          </p:cNvPr>
          <p:cNvSpPr txBox="1"/>
          <p:nvPr/>
        </p:nvSpPr>
        <p:spPr>
          <a:xfrm>
            <a:off x="2132597" y="4588041"/>
            <a:ext cx="602180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</a:rPr>
              <a:t>Image 12</a:t>
            </a:r>
          </a:p>
          <a:p>
            <a:pPr algn="ctr"/>
            <a:r>
              <a:rPr lang="en-US" sz="2400" dirty="0">
                <a:solidFill>
                  <a:schemeClr val="bg1"/>
                </a:solidFill>
              </a:rPr>
              <a:t>Pre-op: Retracted Mandibular Occlusal View</a:t>
            </a:r>
          </a:p>
          <a:p>
            <a:pPr algn="ctr"/>
            <a:r>
              <a:rPr lang="en-US" sz="2400" dirty="0">
                <a:solidFill>
                  <a:schemeClr val="bg1"/>
                </a:solidFill>
              </a:rPr>
              <a:t>1:2 (1:3 for crop sensor)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E4B20CB-C496-5FAC-B529-113456293028}"/>
              </a:ext>
            </a:extLst>
          </p:cNvPr>
          <p:cNvSpPr txBox="1"/>
          <p:nvPr/>
        </p:nvSpPr>
        <p:spPr>
          <a:xfrm>
            <a:off x="12325350" y="4588041"/>
            <a:ext cx="62103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</a:rPr>
              <a:t>Image 12</a:t>
            </a:r>
          </a:p>
          <a:p>
            <a:pPr algn="ctr"/>
            <a:r>
              <a:rPr lang="en-US" sz="2400" dirty="0">
                <a:solidFill>
                  <a:schemeClr val="bg1"/>
                </a:solidFill>
              </a:rPr>
              <a:t>Post-op: Retracted Mandibular Occlusal View</a:t>
            </a:r>
          </a:p>
          <a:p>
            <a:pPr algn="ctr"/>
            <a:r>
              <a:rPr lang="en-US" sz="2400" dirty="0">
                <a:solidFill>
                  <a:schemeClr val="bg1"/>
                </a:solidFill>
              </a:rPr>
              <a:t>1:2 (1:3 for crop sensor)</a:t>
            </a:r>
          </a:p>
          <a:p>
            <a:pPr algn="ctr"/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14064DB8-73E4-EB7D-C86F-A6D0E6F51F23}"/>
              </a:ext>
            </a:extLst>
          </p:cNvPr>
          <p:cNvSpPr>
            <a:spLocks noGrp="1"/>
          </p:cNvSpPr>
          <p:nvPr>
            <p:ph type="pic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D9F493EC-7973-CFEB-D71D-F4E52A17CE46}"/>
              </a:ext>
            </a:extLst>
          </p:cNvPr>
          <p:cNvSpPr>
            <a:spLocks noGrp="1"/>
          </p:cNvSpPr>
          <p:nvPr>
            <p:ph type="pic" idx="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24048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9881C0B-2E5F-A3E6-A18F-A29068BB78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12B3B3C6-EC7E-8614-8448-B70EC497A53B}"/>
              </a:ext>
            </a:extLst>
          </p:cNvPr>
          <p:cNvSpPr txBox="1"/>
          <p:nvPr/>
        </p:nvSpPr>
        <p:spPr>
          <a:xfrm>
            <a:off x="2288005" y="4588042"/>
            <a:ext cx="571099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</a:rPr>
              <a:t>Image 1</a:t>
            </a:r>
          </a:p>
          <a:p>
            <a:pPr algn="ctr"/>
            <a:r>
              <a:rPr lang="en-US" sz="2400" dirty="0">
                <a:solidFill>
                  <a:schemeClr val="bg1"/>
                </a:solidFill>
              </a:rPr>
              <a:t>Pre-op: Full Face View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101033E-4E8A-0126-3A5D-93419CD46158}"/>
              </a:ext>
            </a:extLst>
          </p:cNvPr>
          <p:cNvSpPr txBox="1"/>
          <p:nvPr/>
        </p:nvSpPr>
        <p:spPr>
          <a:xfrm>
            <a:off x="12575005" y="4588041"/>
            <a:ext cx="571099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</a:rPr>
              <a:t>Image 1</a:t>
            </a:r>
          </a:p>
          <a:p>
            <a:pPr algn="ctr"/>
            <a:r>
              <a:rPr lang="en-US" sz="2400" dirty="0">
                <a:solidFill>
                  <a:schemeClr val="bg1"/>
                </a:solidFill>
              </a:rPr>
              <a:t>Post-op: Full Face View</a:t>
            </a:r>
          </a:p>
        </p:txBody>
      </p:sp>
      <p:sp>
        <p:nvSpPr>
          <p:cNvPr id="31" name="Picture Placeholder 30">
            <a:extLst>
              <a:ext uri="{FF2B5EF4-FFF2-40B4-BE49-F238E27FC236}">
                <a16:creationId xmlns:a16="http://schemas.microsoft.com/office/drawing/2014/main" id="{7C44EF87-CF77-384B-E40E-964DA2B09C56}"/>
              </a:ext>
            </a:extLst>
          </p:cNvPr>
          <p:cNvSpPr>
            <a:spLocks noGrp="1"/>
          </p:cNvSpPr>
          <p:nvPr>
            <p:ph type="pic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3" name="Picture Placeholder 32">
            <a:extLst>
              <a:ext uri="{FF2B5EF4-FFF2-40B4-BE49-F238E27FC236}">
                <a16:creationId xmlns:a16="http://schemas.microsoft.com/office/drawing/2014/main" id="{F943DD6F-2A37-EBF5-6A15-2D66F79F7B0F}"/>
              </a:ext>
            </a:extLst>
          </p:cNvPr>
          <p:cNvSpPr>
            <a:spLocks noGrp="1"/>
          </p:cNvSpPr>
          <p:nvPr>
            <p:ph type="pic" idx="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0409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D16D651-5B3F-92E2-0007-6CEE08C0C3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FF755860-99C4-76B1-F638-751D15D72E72}"/>
              </a:ext>
            </a:extLst>
          </p:cNvPr>
          <p:cNvSpPr txBox="1"/>
          <p:nvPr/>
        </p:nvSpPr>
        <p:spPr>
          <a:xfrm>
            <a:off x="2288005" y="4588042"/>
            <a:ext cx="571099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</a:rPr>
              <a:t>Image 2</a:t>
            </a:r>
          </a:p>
          <a:p>
            <a:pPr algn="ctr"/>
            <a:r>
              <a:rPr lang="en-US" sz="2400" dirty="0">
                <a:solidFill>
                  <a:schemeClr val="bg1"/>
                </a:solidFill>
              </a:rPr>
              <a:t>Pre-op: Non-Retracted Anterior View</a:t>
            </a:r>
          </a:p>
          <a:p>
            <a:pPr algn="ctr"/>
            <a:r>
              <a:rPr lang="en-US" sz="2400" dirty="0">
                <a:solidFill>
                  <a:schemeClr val="bg1"/>
                </a:solidFill>
              </a:rPr>
              <a:t>1:2 (1:3 for crop sensor)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2035C92-5FCB-C650-639F-A2A2C4DA18D0}"/>
              </a:ext>
            </a:extLst>
          </p:cNvPr>
          <p:cNvSpPr txBox="1"/>
          <p:nvPr/>
        </p:nvSpPr>
        <p:spPr>
          <a:xfrm>
            <a:off x="12575005" y="4588041"/>
            <a:ext cx="571099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</a:rPr>
              <a:t>Image 2</a:t>
            </a:r>
          </a:p>
          <a:p>
            <a:pPr algn="ctr"/>
            <a:r>
              <a:rPr lang="en-US" sz="2400" dirty="0">
                <a:solidFill>
                  <a:schemeClr val="bg1"/>
                </a:solidFill>
              </a:rPr>
              <a:t>Post-op: Non-Retracted Anterior View</a:t>
            </a:r>
          </a:p>
          <a:p>
            <a:pPr algn="ctr"/>
            <a:r>
              <a:rPr lang="en-US" sz="2400" dirty="0">
                <a:solidFill>
                  <a:schemeClr val="bg1"/>
                </a:solidFill>
              </a:rPr>
              <a:t>1:2 (1:3 for crop sensor)</a:t>
            </a:r>
          </a:p>
          <a:p>
            <a:pPr algn="ctr"/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id="{87DC9D4D-E7B9-9C1B-A1BB-989C3016D458}"/>
              </a:ext>
            </a:extLst>
          </p:cNvPr>
          <p:cNvSpPr>
            <a:spLocks noGrp="1"/>
          </p:cNvSpPr>
          <p:nvPr>
            <p:ph type="pic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5" name="Picture Placeholder 24">
            <a:extLst>
              <a:ext uri="{FF2B5EF4-FFF2-40B4-BE49-F238E27FC236}">
                <a16:creationId xmlns:a16="http://schemas.microsoft.com/office/drawing/2014/main" id="{2B941A45-D2AE-8B39-29C8-B3D1EB91BD3A}"/>
              </a:ext>
            </a:extLst>
          </p:cNvPr>
          <p:cNvSpPr>
            <a:spLocks noGrp="1"/>
          </p:cNvSpPr>
          <p:nvPr>
            <p:ph type="pic" idx="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99329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FF8B511-5E05-DB92-0DEA-DA3F2458A9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AF8F987B-AFDB-3738-44E9-16CBD80BC321}"/>
              </a:ext>
            </a:extLst>
          </p:cNvPr>
          <p:cNvSpPr txBox="1"/>
          <p:nvPr/>
        </p:nvSpPr>
        <p:spPr>
          <a:xfrm>
            <a:off x="2288005" y="4588042"/>
            <a:ext cx="571099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</a:rPr>
              <a:t>Image 3</a:t>
            </a:r>
          </a:p>
          <a:p>
            <a:pPr algn="ctr"/>
            <a:r>
              <a:rPr lang="en-US" sz="2400" dirty="0">
                <a:solidFill>
                  <a:schemeClr val="bg1"/>
                </a:solidFill>
              </a:rPr>
              <a:t>Pre-op: Non-Retracted Right Lateral View</a:t>
            </a:r>
          </a:p>
          <a:p>
            <a:pPr algn="ctr"/>
            <a:r>
              <a:rPr lang="en-US" sz="2400" dirty="0">
                <a:solidFill>
                  <a:schemeClr val="bg1"/>
                </a:solidFill>
              </a:rPr>
              <a:t>1:2 (1:3 for crop sensor)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FBE2BD1-3013-4168-26CE-2CE983FE249C}"/>
              </a:ext>
            </a:extLst>
          </p:cNvPr>
          <p:cNvSpPr txBox="1"/>
          <p:nvPr/>
        </p:nvSpPr>
        <p:spPr>
          <a:xfrm>
            <a:off x="12575005" y="4588041"/>
            <a:ext cx="571099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</a:rPr>
              <a:t>Image 3</a:t>
            </a:r>
          </a:p>
          <a:p>
            <a:pPr algn="ctr"/>
            <a:r>
              <a:rPr lang="en-US" sz="2400" dirty="0">
                <a:solidFill>
                  <a:schemeClr val="bg1"/>
                </a:solidFill>
              </a:rPr>
              <a:t>Post-op: Non-Retracted Right Lateral View</a:t>
            </a:r>
          </a:p>
          <a:p>
            <a:pPr algn="ctr"/>
            <a:r>
              <a:rPr lang="en-US" sz="2400" dirty="0">
                <a:solidFill>
                  <a:schemeClr val="bg1"/>
                </a:solidFill>
              </a:rPr>
              <a:t>1:2 (1:3 for crop sensor)</a:t>
            </a:r>
          </a:p>
          <a:p>
            <a:pPr algn="ctr"/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F41EBB1B-6571-86AC-8274-032FE271EDF9}"/>
              </a:ext>
            </a:extLst>
          </p:cNvPr>
          <p:cNvSpPr>
            <a:spLocks noGrp="1"/>
          </p:cNvSpPr>
          <p:nvPr>
            <p:ph type="pic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1" name="Picture Placeholder 20">
            <a:extLst>
              <a:ext uri="{FF2B5EF4-FFF2-40B4-BE49-F238E27FC236}">
                <a16:creationId xmlns:a16="http://schemas.microsoft.com/office/drawing/2014/main" id="{4723DF40-7069-0AD6-4075-CF77ABAA1A75}"/>
              </a:ext>
            </a:extLst>
          </p:cNvPr>
          <p:cNvSpPr>
            <a:spLocks noGrp="1"/>
          </p:cNvSpPr>
          <p:nvPr>
            <p:ph type="pic" idx="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3491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2F801E7-5B5F-5650-C7F5-A2F6C8C4C4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777B64AF-1260-A10D-65BE-C0BF2C861FC0}"/>
              </a:ext>
            </a:extLst>
          </p:cNvPr>
          <p:cNvSpPr txBox="1"/>
          <p:nvPr/>
        </p:nvSpPr>
        <p:spPr>
          <a:xfrm>
            <a:off x="2288005" y="4588042"/>
            <a:ext cx="571099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</a:rPr>
              <a:t>Image 4</a:t>
            </a:r>
          </a:p>
          <a:p>
            <a:pPr algn="ctr"/>
            <a:r>
              <a:rPr lang="en-US" sz="2400" dirty="0">
                <a:solidFill>
                  <a:schemeClr val="bg1"/>
                </a:solidFill>
              </a:rPr>
              <a:t>Pre-op: Non-Retracted Left Lateral View</a:t>
            </a:r>
          </a:p>
          <a:p>
            <a:pPr algn="ctr"/>
            <a:r>
              <a:rPr lang="en-US" sz="2400" dirty="0">
                <a:solidFill>
                  <a:schemeClr val="bg1"/>
                </a:solidFill>
              </a:rPr>
              <a:t>1:2 (1:3 for crop sensor)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743AF53-7906-DE8D-F2EC-9D1F752917BA}"/>
              </a:ext>
            </a:extLst>
          </p:cNvPr>
          <p:cNvSpPr txBox="1"/>
          <p:nvPr/>
        </p:nvSpPr>
        <p:spPr>
          <a:xfrm>
            <a:off x="12575005" y="4588041"/>
            <a:ext cx="571099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</a:rPr>
              <a:t>Image 4</a:t>
            </a:r>
          </a:p>
          <a:p>
            <a:pPr algn="ctr"/>
            <a:r>
              <a:rPr lang="en-US" sz="2400" dirty="0">
                <a:solidFill>
                  <a:schemeClr val="bg1"/>
                </a:solidFill>
              </a:rPr>
              <a:t>Post-op: Non-Retracted Left Lateral View</a:t>
            </a:r>
          </a:p>
          <a:p>
            <a:pPr algn="ctr"/>
            <a:r>
              <a:rPr lang="en-US" sz="2400" dirty="0">
                <a:solidFill>
                  <a:schemeClr val="bg1"/>
                </a:solidFill>
              </a:rPr>
              <a:t>1:2 (1:3 for crop sensor)</a:t>
            </a:r>
          </a:p>
          <a:p>
            <a:pPr algn="ctr"/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E19720BC-4258-523D-AFE3-8573E0BAE201}"/>
              </a:ext>
            </a:extLst>
          </p:cNvPr>
          <p:cNvSpPr>
            <a:spLocks noGrp="1"/>
          </p:cNvSpPr>
          <p:nvPr>
            <p:ph type="pic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1" name="Picture Placeholder 20">
            <a:extLst>
              <a:ext uri="{FF2B5EF4-FFF2-40B4-BE49-F238E27FC236}">
                <a16:creationId xmlns:a16="http://schemas.microsoft.com/office/drawing/2014/main" id="{98F1670D-5DAF-1A75-734A-D4A589C41F57}"/>
              </a:ext>
            </a:extLst>
          </p:cNvPr>
          <p:cNvSpPr>
            <a:spLocks noGrp="1"/>
          </p:cNvSpPr>
          <p:nvPr>
            <p:ph type="pic" idx="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74457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D4067C5-D587-F25C-D6AF-4E01647135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1165EF8E-45F8-3B8B-0F72-A8725EF36A7D}"/>
              </a:ext>
            </a:extLst>
          </p:cNvPr>
          <p:cNvSpPr txBox="1"/>
          <p:nvPr/>
        </p:nvSpPr>
        <p:spPr>
          <a:xfrm>
            <a:off x="2288005" y="4588042"/>
            <a:ext cx="571099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</a:rPr>
              <a:t>Image 5</a:t>
            </a:r>
          </a:p>
          <a:p>
            <a:pPr algn="ctr"/>
            <a:r>
              <a:rPr lang="en-US" sz="2400" dirty="0">
                <a:solidFill>
                  <a:schemeClr val="bg1"/>
                </a:solidFill>
              </a:rPr>
              <a:t>Pre-op: Retracted Anterior View</a:t>
            </a:r>
          </a:p>
          <a:p>
            <a:pPr algn="ctr"/>
            <a:r>
              <a:rPr lang="en-US" sz="2400" dirty="0">
                <a:solidFill>
                  <a:schemeClr val="bg1"/>
                </a:solidFill>
              </a:rPr>
              <a:t>1:2 (1:3 for crop sensor)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60C4531-D7C7-D580-ADD0-C0F47FDB0E0C}"/>
              </a:ext>
            </a:extLst>
          </p:cNvPr>
          <p:cNvSpPr txBox="1"/>
          <p:nvPr/>
        </p:nvSpPr>
        <p:spPr>
          <a:xfrm>
            <a:off x="12575005" y="4588041"/>
            <a:ext cx="571099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</a:rPr>
              <a:t>Image 5</a:t>
            </a:r>
          </a:p>
          <a:p>
            <a:pPr algn="ctr"/>
            <a:r>
              <a:rPr lang="en-US" sz="2400" dirty="0">
                <a:solidFill>
                  <a:schemeClr val="bg1"/>
                </a:solidFill>
              </a:rPr>
              <a:t>Post-op: Retracted Anterior View</a:t>
            </a:r>
          </a:p>
          <a:p>
            <a:pPr algn="ctr"/>
            <a:r>
              <a:rPr lang="en-US" sz="2400" dirty="0">
                <a:solidFill>
                  <a:schemeClr val="bg1"/>
                </a:solidFill>
              </a:rPr>
              <a:t>1:2 (1:3 for crop sensor)</a:t>
            </a:r>
          </a:p>
          <a:p>
            <a:pPr algn="ctr"/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id="{7F66C0D9-2F27-8B4B-3DE1-82FF70000F54}"/>
              </a:ext>
            </a:extLst>
          </p:cNvPr>
          <p:cNvSpPr>
            <a:spLocks noGrp="1"/>
          </p:cNvSpPr>
          <p:nvPr>
            <p:ph type="pic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5" name="Picture Placeholder 24">
            <a:extLst>
              <a:ext uri="{FF2B5EF4-FFF2-40B4-BE49-F238E27FC236}">
                <a16:creationId xmlns:a16="http://schemas.microsoft.com/office/drawing/2014/main" id="{B424C59A-6D12-0FCF-4568-460B8D45826C}"/>
              </a:ext>
            </a:extLst>
          </p:cNvPr>
          <p:cNvSpPr>
            <a:spLocks noGrp="1"/>
          </p:cNvSpPr>
          <p:nvPr>
            <p:ph type="pic" idx="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11299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B3D9A09-E6FA-B451-B912-4A54B1341E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C8934540-63D7-44A4-1DD7-8593F0436C62}"/>
              </a:ext>
            </a:extLst>
          </p:cNvPr>
          <p:cNvSpPr txBox="1"/>
          <p:nvPr/>
        </p:nvSpPr>
        <p:spPr>
          <a:xfrm>
            <a:off x="2288005" y="4588042"/>
            <a:ext cx="571099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</a:rPr>
              <a:t>Image 6</a:t>
            </a:r>
          </a:p>
          <a:p>
            <a:pPr algn="ctr"/>
            <a:r>
              <a:rPr lang="en-US" sz="2400" dirty="0">
                <a:solidFill>
                  <a:schemeClr val="bg1"/>
                </a:solidFill>
              </a:rPr>
              <a:t>Pre-op: Retracted Right Lateral View</a:t>
            </a:r>
          </a:p>
          <a:p>
            <a:pPr algn="ctr"/>
            <a:r>
              <a:rPr lang="en-US" sz="2400" dirty="0">
                <a:solidFill>
                  <a:schemeClr val="bg1"/>
                </a:solidFill>
              </a:rPr>
              <a:t>1:2 (1:3 for crop sensor)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104F738-9CD6-A66F-75F8-2710424596C7}"/>
              </a:ext>
            </a:extLst>
          </p:cNvPr>
          <p:cNvSpPr txBox="1"/>
          <p:nvPr/>
        </p:nvSpPr>
        <p:spPr>
          <a:xfrm>
            <a:off x="12575005" y="4588041"/>
            <a:ext cx="571099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</a:rPr>
              <a:t>Image 6</a:t>
            </a:r>
          </a:p>
          <a:p>
            <a:pPr algn="ctr"/>
            <a:r>
              <a:rPr lang="en-US" sz="2400" dirty="0">
                <a:solidFill>
                  <a:schemeClr val="bg1"/>
                </a:solidFill>
              </a:rPr>
              <a:t>Post-op: Retracted Right Lateral View</a:t>
            </a:r>
          </a:p>
          <a:p>
            <a:pPr algn="ctr"/>
            <a:r>
              <a:rPr lang="en-US" sz="2400" dirty="0">
                <a:solidFill>
                  <a:schemeClr val="bg1"/>
                </a:solidFill>
              </a:rPr>
              <a:t>1:2 (1:3 for crop sensor)</a:t>
            </a:r>
          </a:p>
          <a:p>
            <a:pPr algn="ctr"/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32EF9DEC-D60D-FB1D-FBFE-36275153F48A}"/>
              </a:ext>
            </a:extLst>
          </p:cNvPr>
          <p:cNvSpPr>
            <a:spLocks noGrp="1"/>
          </p:cNvSpPr>
          <p:nvPr>
            <p:ph type="pic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3379B696-6894-BDDF-CFA8-ABCCD95F0A12}"/>
              </a:ext>
            </a:extLst>
          </p:cNvPr>
          <p:cNvSpPr>
            <a:spLocks noGrp="1"/>
          </p:cNvSpPr>
          <p:nvPr>
            <p:ph type="pic" idx="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61563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7EDEA40-F6E3-D1FC-48D7-9F0E6B0785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0EA2AF53-DF34-8228-437D-6C6679336552}"/>
              </a:ext>
            </a:extLst>
          </p:cNvPr>
          <p:cNvSpPr txBox="1"/>
          <p:nvPr/>
        </p:nvSpPr>
        <p:spPr>
          <a:xfrm>
            <a:off x="2288005" y="4588042"/>
            <a:ext cx="571099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</a:rPr>
              <a:t>Image 7</a:t>
            </a:r>
          </a:p>
          <a:p>
            <a:pPr algn="ctr"/>
            <a:r>
              <a:rPr lang="en-US" sz="2400" dirty="0">
                <a:solidFill>
                  <a:schemeClr val="bg1"/>
                </a:solidFill>
              </a:rPr>
              <a:t>Pre-op: Retracted Left Lateral View</a:t>
            </a:r>
          </a:p>
          <a:p>
            <a:pPr algn="ctr"/>
            <a:r>
              <a:rPr lang="en-US" sz="2400" dirty="0">
                <a:solidFill>
                  <a:schemeClr val="bg1"/>
                </a:solidFill>
              </a:rPr>
              <a:t>1:2 (1:3 for crop sensor)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502E76D-6D74-38F2-B0FD-D92F7CD0F014}"/>
              </a:ext>
            </a:extLst>
          </p:cNvPr>
          <p:cNvSpPr txBox="1"/>
          <p:nvPr/>
        </p:nvSpPr>
        <p:spPr>
          <a:xfrm>
            <a:off x="12575005" y="4588041"/>
            <a:ext cx="571099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</a:rPr>
              <a:t>Image 7</a:t>
            </a:r>
          </a:p>
          <a:p>
            <a:pPr algn="ctr"/>
            <a:r>
              <a:rPr lang="en-US" sz="2400" dirty="0">
                <a:solidFill>
                  <a:schemeClr val="bg1"/>
                </a:solidFill>
              </a:rPr>
              <a:t>Post-op: Retracted Left Lateral View</a:t>
            </a:r>
          </a:p>
          <a:p>
            <a:pPr algn="ctr"/>
            <a:r>
              <a:rPr lang="en-US" sz="2400" dirty="0">
                <a:solidFill>
                  <a:schemeClr val="bg1"/>
                </a:solidFill>
              </a:rPr>
              <a:t>1:2 (1:3 for crop sensor)</a:t>
            </a:r>
          </a:p>
          <a:p>
            <a:pPr algn="ctr"/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006951BB-3A1A-0DD8-82FF-DEDB8D024E15}"/>
              </a:ext>
            </a:extLst>
          </p:cNvPr>
          <p:cNvSpPr>
            <a:spLocks noGrp="1"/>
          </p:cNvSpPr>
          <p:nvPr>
            <p:ph type="pic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E7C37DCB-CCD4-E028-6F8C-4AEA5DF561BB}"/>
              </a:ext>
            </a:extLst>
          </p:cNvPr>
          <p:cNvSpPr>
            <a:spLocks noGrp="1"/>
          </p:cNvSpPr>
          <p:nvPr>
            <p:ph type="pic" idx="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68163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5D32396-8A30-01D1-8E87-AEB441406A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01331972-8DAC-B7ED-E008-80E7045C7CE6}"/>
              </a:ext>
            </a:extLst>
          </p:cNvPr>
          <p:cNvSpPr txBox="1"/>
          <p:nvPr/>
        </p:nvSpPr>
        <p:spPr>
          <a:xfrm>
            <a:off x="2288005" y="4588042"/>
            <a:ext cx="571099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</a:rPr>
              <a:t>Image 8</a:t>
            </a:r>
          </a:p>
          <a:p>
            <a:pPr algn="ctr"/>
            <a:r>
              <a:rPr lang="en-US" sz="2400" dirty="0">
                <a:solidFill>
                  <a:schemeClr val="bg1"/>
                </a:solidFill>
              </a:rPr>
              <a:t>Pre-op: Retracted Anterior View</a:t>
            </a:r>
          </a:p>
          <a:p>
            <a:pPr algn="ctr"/>
            <a:r>
              <a:rPr lang="en-US" sz="2400" dirty="0">
                <a:solidFill>
                  <a:schemeClr val="bg1"/>
                </a:solidFill>
              </a:rPr>
              <a:t>1:1 (1:1.5 for crop sensor)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F0C11A1-DE9C-CDB7-F8A3-AEEAF31B3519}"/>
              </a:ext>
            </a:extLst>
          </p:cNvPr>
          <p:cNvSpPr txBox="1"/>
          <p:nvPr/>
        </p:nvSpPr>
        <p:spPr>
          <a:xfrm>
            <a:off x="12575005" y="4588041"/>
            <a:ext cx="571099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</a:rPr>
              <a:t>Image 8</a:t>
            </a:r>
          </a:p>
          <a:p>
            <a:pPr algn="ctr"/>
            <a:r>
              <a:rPr lang="en-US" sz="2400" dirty="0">
                <a:solidFill>
                  <a:schemeClr val="bg1"/>
                </a:solidFill>
              </a:rPr>
              <a:t>Post-op: Retracted Anterior View</a:t>
            </a:r>
          </a:p>
          <a:p>
            <a:pPr algn="ctr"/>
            <a:r>
              <a:rPr lang="en-US" sz="2400" dirty="0">
                <a:solidFill>
                  <a:schemeClr val="bg1"/>
                </a:solidFill>
              </a:rPr>
              <a:t>1:1 (1:1.5 for crop sensor)</a:t>
            </a:r>
          </a:p>
          <a:p>
            <a:pPr algn="ctr"/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104E9F52-8175-B74D-67A0-A347F1933780}"/>
              </a:ext>
            </a:extLst>
          </p:cNvPr>
          <p:cNvSpPr>
            <a:spLocks noGrp="1"/>
          </p:cNvSpPr>
          <p:nvPr>
            <p:ph type="pic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BDBEF896-9911-FEA0-7A4D-12BCF5CF2A8C}"/>
              </a:ext>
            </a:extLst>
          </p:cNvPr>
          <p:cNvSpPr>
            <a:spLocks noGrp="1"/>
          </p:cNvSpPr>
          <p:nvPr>
            <p:ph type="pic" idx="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735153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430</TotalTime>
  <Words>360</Words>
  <Application>Microsoft Office PowerPoint</Application>
  <PresentationFormat>Custom</PresentationFormat>
  <Paragraphs>77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Aptos</vt:lpstr>
      <vt:lpstr>Aptos Display</vt:lpstr>
      <vt:lpstr>Arial</vt:lpstr>
      <vt:lpstr>Office Theme</vt:lpstr>
      <vt:lpstr>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Salvatore Lotardo</dc:creator>
  <cp:lastModifiedBy>Salvatore Lotardo</cp:lastModifiedBy>
  <cp:revision>3</cp:revision>
  <dcterms:created xsi:type="dcterms:W3CDTF">2026-07-17T13:37:52Z</dcterms:created>
  <dcterms:modified xsi:type="dcterms:W3CDTF">2026-07-17T20:48:42Z</dcterms:modified>
</cp:coreProperties>
</file>